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0"/>
  </p:notesMasterIdLst>
  <p:sldIdLst>
    <p:sldId id="256" r:id="rId2"/>
    <p:sldId id="280" r:id="rId3"/>
    <p:sldId id="288" r:id="rId4"/>
    <p:sldId id="266" r:id="rId5"/>
    <p:sldId id="289" r:id="rId6"/>
    <p:sldId id="292" r:id="rId7"/>
    <p:sldId id="293" r:id="rId8"/>
    <p:sldId id="294" r:id="rId9"/>
    <p:sldId id="281" r:id="rId10"/>
    <p:sldId id="290" r:id="rId11"/>
    <p:sldId id="284" r:id="rId12"/>
    <p:sldId id="291" r:id="rId13"/>
    <p:sldId id="270" r:id="rId14"/>
    <p:sldId id="269" r:id="rId15"/>
    <p:sldId id="285" r:id="rId16"/>
    <p:sldId id="286" r:id="rId17"/>
    <p:sldId id="273" r:id="rId18"/>
    <p:sldId id="274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5" autoAdjust="0"/>
    <p:restoredTop sz="94660"/>
  </p:normalViewPr>
  <p:slideViewPr>
    <p:cSldViewPr>
      <p:cViewPr>
        <p:scale>
          <a:sx n="100" d="100"/>
          <a:sy n="100" d="100"/>
        </p:scale>
        <p:origin x="-1056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D0D8759-D5DF-4865-B5E2-9EEEA5ACEAB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9356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7A2FB46-7E87-4470-858D-A7794B103A0A}" type="slidenum">
              <a:rPr lang="pt-BR"/>
              <a:pPr/>
              <a:t>1</a:t>
            </a:fld>
            <a:endParaRPr lang="pt-BR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1958D02-B342-467B-8F4D-DFA6D5DB1FAE}" type="slidenum">
              <a:rPr lang="pt-BR"/>
              <a:pPr/>
              <a:t>2</a:t>
            </a:fld>
            <a:endParaRPr lang="pt-BR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1958D02-B342-467B-8F4D-DFA6D5DB1FAE}" type="slidenum">
              <a:rPr lang="pt-BR"/>
              <a:pPr/>
              <a:t>3</a:t>
            </a:fld>
            <a:endParaRPr lang="pt-BR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fld id="{1EDBEC2D-2AB5-4BC0-9CD2-747CF30C900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B430-CE6C-41A1-8ACE-AC7EF116D1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8F28-A38A-4516-B445-BA899351C3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0AB2849-4D7A-41B4-B904-0C1E2985E9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fld id="{1D9281EA-E686-43E6-8569-B4F1C72C86D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4FDD4-68D8-4C1F-9CB6-DDE9E2F242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C7B26-0493-4842-BA12-CFBB8AB4C8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fld id="{4A49F7B1-EC1A-498E-92B7-70A7627B15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CC2E-7F53-453C-A31B-BB6A1F47F2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9D95-299B-4314-AFF8-C628105F14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EEF1-8A3B-476A-8D5F-3F83F66076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B43A0-E62D-4B94-8D26-6630BB9E75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hangingPunct="1">
              <a:defRPr sz="1300">
                <a:solidFill>
                  <a:srgbClr val="D38E27"/>
                </a:solidFill>
              </a:defRPr>
            </a:lvl1pPr>
          </a:lstStyle>
          <a:p>
            <a:fld id="{0FE12694-102D-45D2-BA1F-35F04F8FD70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SimSun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25" r:id="rId4"/>
    <p:sldLayoutId id="2147483731" r:id="rId5"/>
    <p:sldLayoutId id="2147483726" r:id="rId6"/>
    <p:sldLayoutId id="2147483732" r:id="rId7"/>
    <p:sldLayoutId id="2147483733" r:id="rId8"/>
    <p:sldLayoutId id="2147483734" r:id="rId9"/>
    <p:sldLayoutId id="2147483727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15362" name="Rectangle 1"/>
          <p:cNvSpPr txBox="1">
            <a:spLocks noChangeArrowheads="1"/>
          </p:cNvSpPr>
          <p:nvPr/>
        </p:nvSpPr>
        <p:spPr bwMode="auto">
          <a:xfrm>
            <a:off x="468280" y="2136763"/>
            <a:ext cx="907097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4400" b="1" dirty="0" smtClean="0">
                <a:cs typeface="Arial" pitchFamily="34" charset="0"/>
              </a:rPr>
              <a:t>Perfil dos Inscritos na</a:t>
            </a: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4400" b="1" dirty="0" smtClean="0">
                <a:cs typeface="Arial" pitchFamily="34" charset="0"/>
              </a:rPr>
              <a:t> Lista de Espera</a:t>
            </a:r>
            <a:r>
              <a:rPr lang="pt-BR" sz="4400" b="1" dirty="0">
                <a:cs typeface="Arial" pitchFamily="34" charset="0"/>
              </a:rPr>
              <a:t> </a:t>
            </a:r>
            <a:r>
              <a:rPr lang="pt-BR" sz="4400" b="1" dirty="0" smtClean="0">
                <a:cs typeface="Arial" pitchFamily="34" charset="0"/>
              </a:rPr>
              <a:t> e dos convocados para 2ª Chamada da UFG</a:t>
            </a:r>
            <a:endParaRPr lang="pt-BR" sz="44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4400" b="1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4578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4596" name="Retângulo 6"/>
          <p:cNvSpPr>
            <a:spLocks noChangeArrowheads="1"/>
          </p:cNvSpPr>
          <p:nvPr/>
        </p:nvSpPr>
        <p:spPr bwMode="auto">
          <a:xfrm>
            <a:off x="1754164" y="1993887"/>
            <a:ext cx="6524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convocados na 2ª Chamada da UFG,  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por sexo e por regional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682858" y="2779705"/>
          <a:ext cx="4929222" cy="3879530"/>
        </p:xfrm>
        <a:graphic>
          <a:graphicData uri="http://schemas.openxmlformats.org/drawingml/2006/table">
            <a:tbl>
              <a:tblPr/>
              <a:tblGrid>
                <a:gridCol w="1112449"/>
                <a:gridCol w="1316443"/>
                <a:gridCol w="1285884"/>
                <a:gridCol w="1214446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Masculino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Feminino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296 (45,61%)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353 (54,39%)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649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3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801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(50,82%)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dirty="0" smtClean="0"/>
                        <a:t>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dirty="0" smtClean="0"/>
                        <a:t>(49,18%)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1.576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(41,43%)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(58,57%)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(43,78%)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411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(56,22%)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731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1504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(47,50%)</a:t>
                      </a: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(52,50%)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3.166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5602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5603" name="Retângulo 6"/>
          <p:cNvSpPr>
            <a:spLocks noChangeArrowheads="1"/>
          </p:cNvSpPr>
          <p:nvPr/>
        </p:nvSpPr>
        <p:spPr bwMode="auto">
          <a:xfrm>
            <a:off x="1944688" y="2136764"/>
            <a:ext cx="6048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</a:t>
            </a:r>
            <a:r>
              <a:rPr lang="pt-BR" b="1" dirty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 idade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2376488" y="2954338"/>
          <a:ext cx="5112568" cy="370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2"/>
                <a:gridCol w="3120346"/>
              </a:tblGrid>
              <a:tr h="279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Faixa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etária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Candidatos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1.092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(2,08%)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a 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28.396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(54,15%)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a 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7.758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(14,79%)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a 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4.284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(8,17%)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a 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6.037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(11,51%)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a 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(3.92%)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a 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1.214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(2,31%)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a 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782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(1,49%)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815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(1,55%)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3642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52.434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(100%)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5602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5603" name="Retângulo 6"/>
          <p:cNvSpPr>
            <a:spLocks noChangeArrowheads="1"/>
          </p:cNvSpPr>
          <p:nvPr/>
        </p:nvSpPr>
        <p:spPr bwMode="auto">
          <a:xfrm>
            <a:off x="1968478" y="1922449"/>
            <a:ext cx="6048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convocados na 2ª Chamada da UFG,  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idade e por regional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2325668" y="2779705"/>
          <a:ext cx="4092584" cy="456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153"/>
                <a:gridCol w="2855431"/>
              </a:tblGrid>
              <a:tr h="279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Faixa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etária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Convocados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78 (2,46%)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a 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1.962 (61,97%)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a 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374 (11,81%)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a 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234 (7,39%)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a 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296 (9,35%)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a 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11 1 (3,51%)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a 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46 (1,45%)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a 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28 (0,88%)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a 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25 (0,79%)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a 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6 (0,19%)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a 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5 (0,16%)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 (0,03%)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  <a:tr h="23642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3.166</a:t>
                      </a:r>
                      <a:endParaRPr kumimoji="0" lang="pt-BR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9698" name="Retângulo 15"/>
          <p:cNvSpPr>
            <a:spLocks noChangeArrowheads="1"/>
          </p:cNvSpPr>
          <p:nvPr/>
        </p:nvSpPr>
        <p:spPr bwMode="auto">
          <a:xfrm>
            <a:off x="2016125" y="1835150"/>
            <a:ext cx="673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total e do estado de Goiás </a:t>
            </a:r>
            <a:r>
              <a:rPr lang="pt-BR" b="1" dirty="0">
                <a:cs typeface="Arial" pitchFamily="34" charset="0"/>
              </a:rPr>
              <a:t>por curso </a:t>
            </a:r>
            <a:r>
              <a:rPr lang="pt-BR" b="1" dirty="0" smtClean="0">
                <a:cs typeface="Arial" pitchFamily="34" charset="0"/>
              </a:rPr>
              <a:t>– </a:t>
            </a:r>
            <a:r>
              <a:rPr lang="pt-BR" b="1" dirty="0">
                <a:cs typeface="Arial" pitchFamily="34" charset="0"/>
              </a:rPr>
              <a:t>REGIONAL </a:t>
            </a:r>
            <a:r>
              <a:rPr lang="pt-BR" b="1" dirty="0" smtClean="0">
                <a:cs typeface="Arial" pitchFamily="34" charset="0"/>
              </a:rPr>
              <a:t>CATALÃO</a:t>
            </a:r>
            <a:endParaRPr lang="pt-BR" b="1" dirty="0">
              <a:cs typeface="Arial" pitchFamily="34" charset="0"/>
            </a:endParaRPr>
          </a:p>
        </p:txBody>
      </p:sp>
      <p:pic>
        <p:nvPicPr>
          <p:cNvPr id="5" name="Imagem 4" descr="cac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6" y="2493953"/>
            <a:ext cx="957431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8674" name="Retângulo 15"/>
          <p:cNvSpPr>
            <a:spLocks noChangeArrowheads="1"/>
          </p:cNvSpPr>
          <p:nvPr/>
        </p:nvSpPr>
        <p:spPr bwMode="auto">
          <a:xfrm>
            <a:off x="1968478" y="1779573"/>
            <a:ext cx="673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total e do estado de Goiás por curso – REGIONAL GOIÂNIA</a:t>
            </a:r>
            <a:endParaRPr lang="pt-BR" b="1" dirty="0">
              <a:cs typeface="Arial" pitchFamily="34" charset="0"/>
            </a:endParaRPr>
          </a:p>
        </p:txBody>
      </p:sp>
      <p:pic>
        <p:nvPicPr>
          <p:cNvPr id="6" name="Imagem 5" descr="gyn1-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2565391"/>
            <a:ext cx="9358378" cy="47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8674" name="Retângulo 15"/>
          <p:cNvSpPr>
            <a:spLocks noChangeArrowheads="1"/>
          </p:cNvSpPr>
          <p:nvPr/>
        </p:nvSpPr>
        <p:spPr bwMode="auto">
          <a:xfrm>
            <a:off x="1897040" y="1779573"/>
            <a:ext cx="68818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total e do estado de Goiás por curso – REGIONAL GOIÂNIA</a:t>
            </a:r>
            <a:endParaRPr lang="pt-BR" b="1" dirty="0">
              <a:cs typeface="Arial" pitchFamily="34" charset="0"/>
            </a:endParaRPr>
          </a:p>
        </p:txBody>
      </p:sp>
      <p:pic>
        <p:nvPicPr>
          <p:cNvPr id="5" name="Imagem 4" descr="gyn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2" y="2565391"/>
            <a:ext cx="935837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8674" name="Retângulo 15"/>
          <p:cNvSpPr>
            <a:spLocks noChangeArrowheads="1"/>
          </p:cNvSpPr>
          <p:nvPr/>
        </p:nvSpPr>
        <p:spPr bwMode="auto">
          <a:xfrm>
            <a:off x="2016125" y="1835150"/>
            <a:ext cx="70961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inscritos de Goiás e outros estados por curso e por modalidade de concorrência – REGIONAL GOIÂNIA</a:t>
            </a:r>
            <a:endParaRPr lang="pt-BR" b="1" dirty="0">
              <a:cs typeface="Arial" pitchFamily="34" charset="0"/>
            </a:endParaRPr>
          </a:p>
        </p:txBody>
      </p:sp>
      <p:pic>
        <p:nvPicPr>
          <p:cNvPr id="6" name="Imagem 5" descr="gyn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4" y="2565391"/>
            <a:ext cx="9429816" cy="474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32770" name="Retângulo 15"/>
          <p:cNvSpPr>
            <a:spLocks noChangeArrowheads="1"/>
          </p:cNvSpPr>
          <p:nvPr/>
        </p:nvSpPr>
        <p:spPr bwMode="auto">
          <a:xfrm>
            <a:off x="2016125" y="1835150"/>
            <a:ext cx="70247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total e do estado de Goiás por curso – </a:t>
            </a:r>
            <a:r>
              <a:rPr lang="pt-BR" b="1" dirty="0">
                <a:cs typeface="Arial" pitchFamily="34" charset="0"/>
              </a:rPr>
              <a:t>REGIONAL GOIÁS</a:t>
            </a:r>
          </a:p>
        </p:txBody>
      </p:sp>
      <p:pic>
        <p:nvPicPr>
          <p:cNvPr id="5" name="Imagem 4" descr="Goiá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4" y="2779705"/>
            <a:ext cx="950125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33794" name="Retângulo 15"/>
          <p:cNvSpPr>
            <a:spLocks noChangeArrowheads="1"/>
          </p:cNvSpPr>
          <p:nvPr/>
        </p:nvSpPr>
        <p:spPr bwMode="auto">
          <a:xfrm>
            <a:off x="2039938" y="1763713"/>
            <a:ext cx="6786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total e do estado de Goiás por curso – </a:t>
            </a:r>
            <a:r>
              <a:rPr lang="pt-BR" b="1" dirty="0">
                <a:cs typeface="Arial" pitchFamily="34" charset="0"/>
              </a:rPr>
              <a:t>REGIONAL JATAÍ</a:t>
            </a:r>
          </a:p>
        </p:txBody>
      </p:sp>
      <p:pic>
        <p:nvPicPr>
          <p:cNvPr id="5" name="Imagem 4" descr="Jat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4" y="2493953"/>
            <a:ext cx="942981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06413" y="1692275"/>
            <a:ext cx="9070975" cy="5430838"/>
          </a:xfrm>
        </p:spPr>
        <p:txBody>
          <a:bodyPr tIns="42336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Número de inscrições para a lista de espera da UFG, por Regional</a:t>
            </a: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40114" y="2708267"/>
          <a:ext cx="3203575" cy="4186247"/>
        </p:xfrm>
        <a:graphic>
          <a:graphicData uri="http://schemas.openxmlformats.org/drawingml/2006/table">
            <a:tbl>
              <a:tblPr/>
              <a:tblGrid>
                <a:gridCol w="1595427"/>
                <a:gridCol w="1608148"/>
              </a:tblGrid>
              <a:tr h="549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Candidatos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3.870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(7,38%)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38.390 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(73,22%)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2.732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(5,21%)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7.442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(14,19%)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52.434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06413" y="1692275"/>
            <a:ext cx="9070975" cy="5430838"/>
          </a:xfrm>
        </p:spPr>
        <p:txBody>
          <a:bodyPr tIns="42336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Número de convocados para 2ª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Chamada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UFG, por Regional</a:t>
            </a: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40114" y="2708267"/>
          <a:ext cx="3203575" cy="4276465"/>
        </p:xfrm>
        <a:graphic>
          <a:graphicData uri="http://schemas.openxmlformats.org/drawingml/2006/table">
            <a:tbl>
              <a:tblPr/>
              <a:tblGrid>
                <a:gridCol w="1595427"/>
                <a:gridCol w="1608148"/>
              </a:tblGrid>
              <a:tr h="549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Convocados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2ª Chamada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649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(20,50%)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1.576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(49,78%)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(6,63%)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731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(23.09%)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2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3.166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76263" y="1901825"/>
            <a:ext cx="9070975" cy="4989513"/>
          </a:xfrm>
          <a:prstGeom prst="rect">
            <a:avLst/>
          </a:prstGeom>
          <a:ln/>
        </p:spPr>
        <p:txBody>
          <a:bodyPr lIns="100794" tIns="42336" rIns="100794" bIns="50397">
            <a:norm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 smtClean="0">
                <a:cs typeface="Arial" pitchFamily="34" charset="0"/>
              </a:rPr>
              <a:t>Número de inscrições para a lista de espera da UFG,  </a:t>
            </a: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>
                <a:cs typeface="Arial" pitchFamily="34" charset="0"/>
              </a:rPr>
              <a:t>por estado (Goiás e outros)</a:t>
            </a: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 dirty="0"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44688" y="2916238"/>
          <a:ext cx="6408737" cy="4032913"/>
        </p:xfrm>
        <a:graphic>
          <a:graphicData uri="http://schemas.openxmlformats.org/drawingml/2006/table">
            <a:tbl>
              <a:tblPr/>
              <a:tblGrid>
                <a:gridCol w="1720850"/>
                <a:gridCol w="1562100"/>
                <a:gridCol w="1562100"/>
                <a:gridCol w="1563687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Estado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de Goiás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Outros Estados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2.823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(72,94%)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1.047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(27,05%)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3.870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31.786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(82,79%)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6.604 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(17,20%)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38.390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 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1.952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(71,44%)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780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(28,55%)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2.732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4.829 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(64,88%)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2.613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(31,51%)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7.442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41.390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(78,93%)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11.044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(21,06%)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52.434 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576263" y="1901825"/>
            <a:ext cx="9070975" cy="4989513"/>
          </a:xfrm>
          <a:prstGeom prst="rect">
            <a:avLst/>
          </a:prstGeom>
          <a:ln/>
        </p:spPr>
        <p:txBody>
          <a:bodyPr lIns="100794" tIns="42336" rIns="100794" bIns="50397">
            <a:norm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 smtClean="0">
                <a:cs typeface="Arial" pitchFamily="34" charset="0"/>
              </a:rPr>
              <a:t>Número de convocados na 2ª Chamada da UFG,  </a:t>
            </a: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sz="2000" b="1" dirty="0">
                <a:cs typeface="Arial" pitchFamily="34" charset="0"/>
              </a:rPr>
              <a:t>por estado (Goiás e outros)</a:t>
            </a: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 dirty="0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 dirty="0"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0636856"/>
              </p:ext>
            </p:extLst>
          </p:nvPr>
        </p:nvGraphicFramePr>
        <p:xfrm>
          <a:off x="1682726" y="2779705"/>
          <a:ext cx="6408737" cy="4044955"/>
        </p:xfrm>
        <a:graphic>
          <a:graphicData uri="http://schemas.openxmlformats.org/drawingml/2006/table">
            <a:tbl>
              <a:tblPr/>
              <a:tblGrid>
                <a:gridCol w="1720850"/>
                <a:gridCol w="1562100"/>
                <a:gridCol w="1562100"/>
                <a:gridCol w="1563687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Estado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de Goiás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Outros Estados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2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(59,17%)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(40,83%)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1.282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(81,35%)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(18,65%)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1.576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(54,29%)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(45,71%)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436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(59,64%)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(40,36%)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731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2.216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(69,99%)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950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(30.01%)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3.166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5602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5603" name="Retângulo 6"/>
          <p:cNvSpPr>
            <a:spLocks noChangeArrowheads="1"/>
          </p:cNvSpPr>
          <p:nvPr/>
        </p:nvSpPr>
        <p:spPr bwMode="auto">
          <a:xfrm>
            <a:off x="611156" y="1922449"/>
            <a:ext cx="8215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convocados na 2ª Chamada da UFG,  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categoria de ingresso da convocação </a:t>
            </a:r>
            <a:r>
              <a:rPr lang="pt-BR" b="1" dirty="0" smtClean="0">
                <a:cs typeface="Arial" pitchFamily="34" charset="0"/>
              </a:rPr>
              <a:t>por estado (Goiás e outros)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1897040" y="2731744"/>
          <a:ext cx="6143668" cy="3905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271"/>
                <a:gridCol w="1284601"/>
                <a:gridCol w="1285846"/>
                <a:gridCol w="1785950"/>
              </a:tblGrid>
              <a:tr h="279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ingresso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Estado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de Goiás</a:t>
                      </a:r>
                    </a:p>
                  </a:txBody>
                  <a:tcPr marL="91433" marR="91433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Outros Estados</a:t>
                      </a:r>
                    </a:p>
                  </a:txBody>
                  <a:tcPr marL="91433" marR="91433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1.098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(68,20%)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512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(31,80%)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1.610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5372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(71,70%)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(28,30%)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(71,48%)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(28,52%)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540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(71,96%)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(28,04%)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(72,38%)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(27,62%)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420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27963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2.216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(69,99%)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950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(30,01%)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3.166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(100%)</a:t>
                      </a:r>
                      <a:endParaRPr kumimoji="0" lang="pt-B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5602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5603" name="Retângulo 6"/>
          <p:cNvSpPr>
            <a:spLocks noChangeArrowheads="1"/>
          </p:cNvSpPr>
          <p:nvPr/>
        </p:nvSpPr>
        <p:spPr bwMode="auto">
          <a:xfrm>
            <a:off x="611156" y="1922449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convocados na 2ª Chamada da UFG,  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categoria de ingresso de origem e da convocação 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1611288" y="2708267"/>
          <a:ext cx="6143666" cy="371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62"/>
                <a:gridCol w="772557"/>
                <a:gridCol w="1031083"/>
                <a:gridCol w="816291"/>
                <a:gridCol w="816291"/>
                <a:gridCol w="816291"/>
                <a:gridCol w="816291"/>
              </a:tblGrid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AC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L1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L2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L3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L4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 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</a:tr>
              <a:tr h="49147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Catalão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339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103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649 </a:t>
                      </a:r>
                    </a:p>
                  </a:txBody>
                  <a:tcPr marL="9525" marR="9525" marT="9525" marB="0" anchor="ctr"/>
                </a:tc>
              </a:tr>
              <a:tr h="55372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Goiânia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774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296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140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202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1.576 </a:t>
                      </a:r>
                    </a:p>
                  </a:txBody>
                  <a:tcPr marL="9525" marR="9525" marT="9525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Goiás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105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210 </a:t>
                      </a:r>
                    </a:p>
                  </a:txBody>
                  <a:tcPr marL="9525" marR="9525" marT="9525" marB="0" anchor="ctr"/>
                </a:tc>
              </a:tr>
              <a:tr h="632570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Jataí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392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108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 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731 </a:t>
                      </a:r>
                    </a:p>
                  </a:txBody>
                  <a:tcPr marL="9525" marR="9525" marT="9525" marB="0"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  <a:p>
                      <a:pPr algn="ctr" fontAlgn="b">
                        <a:lnSpc>
                          <a:spcPct val="120000"/>
                        </a:lnSpc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1.610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325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540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271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   420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 3.166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5602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5603" name="Retângulo 6"/>
          <p:cNvSpPr>
            <a:spLocks noChangeArrowheads="1"/>
          </p:cNvSpPr>
          <p:nvPr/>
        </p:nvSpPr>
        <p:spPr bwMode="auto">
          <a:xfrm>
            <a:off x="611156" y="2136763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convocados na 2ª Chamada da UFG,  </a:t>
            </a:r>
          </a:p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categoria de convocação e origem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7" name="Tabela 5"/>
          <p:cNvGraphicFramePr>
            <a:graphicFrameLocks noGrp="1"/>
          </p:cNvGraphicFramePr>
          <p:nvPr/>
        </p:nvGraphicFramePr>
        <p:xfrm>
          <a:off x="754032" y="3351209"/>
          <a:ext cx="7715304" cy="161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362"/>
                <a:gridCol w="1359290"/>
                <a:gridCol w="1214446"/>
                <a:gridCol w="1643074"/>
                <a:gridCol w="1000132"/>
              </a:tblGrid>
              <a:tr h="279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Convocados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Origem dos convocados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anchor="ctr" horzOverflow="overflow"/>
                </a:tc>
              </a:tr>
              <a:tr h="325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1.610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50,85%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1.450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45,80%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Cotistas (L1, L2, L3 e L4)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1.556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49,15%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1.716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54,20%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7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3.166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  <a:cs typeface="+mn-cs"/>
                        </a:rPr>
                        <a:t>3.166</a:t>
                      </a: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575146"/>
            <a:ext cx="9069387" cy="12604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200" b="1" dirty="0">
                <a:cs typeface="Arial" charset="0"/>
              </a:rPr>
              <a:t>UNIVERSIDADE FEDERAL DE GOIÁS</a:t>
            </a:r>
            <a:br>
              <a:rPr lang="pt-BR" altLang="pt-BR" sz="3200" b="1" dirty="0">
                <a:cs typeface="Arial" charset="0"/>
              </a:rPr>
            </a:br>
            <a:r>
              <a:rPr lang="pt-BR" altLang="pt-BR" sz="3200" b="1" dirty="0">
                <a:cs typeface="Arial" charset="0"/>
              </a:rPr>
              <a:t>SISU-2016-1</a:t>
            </a:r>
          </a:p>
        </p:txBody>
      </p:sp>
      <p:sp>
        <p:nvSpPr>
          <p:cNvPr id="24578" name="Rectangle 1"/>
          <p:cNvSpPr txBox="1">
            <a:spLocks noChangeArrowheads="1"/>
          </p:cNvSpPr>
          <p:nvPr/>
        </p:nvSpPr>
        <p:spPr bwMode="auto">
          <a:xfrm>
            <a:off x="576263" y="1901825"/>
            <a:ext cx="90709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42336" rIns="100794" bIns="50397"/>
          <a:lstStyle/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000" b="1">
              <a:cs typeface="Arial" pitchFamily="34" charset="0"/>
            </a:endParaRPr>
          </a:p>
          <a:p>
            <a:pPr marL="377825" indent="-377825" algn="ctr" defTabSz="91440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sz="2400" b="1">
              <a:cs typeface="Arial" pitchFamily="34" charset="0"/>
            </a:endParaRPr>
          </a:p>
        </p:txBody>
      </p:sp>
      <p:sp>
        <p:nvSpPr>
          <p:cNvPr id="24596" name="Retângulo 6"/>
          <p:cNvSpPr>
            <a:spLocks noChangeArrowheads="1"/>
          </p:cNvSpPr>
          <p:nvPr/>
        </p:nvSpPr>
        <p:spPr bwMode="auto">
          <a:xfrm>
            <a:off x="1944688" y="2208202"/>
            <a:ext cx="6524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b="1" dirty="0" smtClean="0">
                <a:cs typeface="Arial" pitchFamily="34" charset="0"/>
              </a:rPr>
              <a:t>Número de inscrições para a lista de espera da UFG, </a:t>
            </a:r>
            <a:r>
              <a:rPr lang="pt-BR" b="1" dirty="0">
                <a:cs typeface="Arial" pitchFamily="34" charset="0"/>
              </a:rPr>
              <a:t>por </a:t>
            </a:r>
            <a:r>
              <a:rPr lang="pt-BR" b="1" dirty="0" smtClean="0">
                <a:cs typeface="Arial" pitchFamily="34" charset="0"/>
              </a:rPr>
              <a:t>sexo e por regional</a:t>
            </a:r>
            <a:endParaRPr lang="pt-BR" b="1" dirty="0"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68478" y="3065457"/>
          <a:ext cx="6408737" cy="4276753"/>
        </p:xfrm>
        <a:graphic>
          <a:graphicData uri="http://schemas.openxmlformats.org/drawingml/2006/table">
            <a:tbl>
              <a:tblPr/>
              <a:tblGrid>
                <a:gridCol w="1720850"/>
                <a:gridCol w="1562100"/>
                <a:gridCol w="1562100"/>
                <a:gridCol w="1563687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Regional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Masculino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Feminino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Catalão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1.572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(40,62%)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2.298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(59,38%)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3.870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Goiânia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15.894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(41.40%)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22.496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(58,60%)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38.390  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 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Goiás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904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(33,09%)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1.828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(66,91%)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2.732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Jataí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2.729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(36,68%)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4.713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(63,32%)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7.442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Total</a:t>
                      </a: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21.099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(40,24%)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31.335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(59,76%)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52.43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(100%)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SimSun" pitchFamily="2" charset="-122"/>
                        </a:rPr>
                        <a:t>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SimSun" pitchFamily="2" charset="-122"/>
                      </a:endParaRPr>
                    </a:p>
                  </a:txBody>
                  <a:tcPr marL="91433" marR="91433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2885</TotalTime>
  <Words>1082</Words>
  <Application>Microsoft Macintosh PowerPoint</Application>
  <PresentationFormat>Personalizar</PresentationFormat>
  <Paragraphs>430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Viagem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  <vt:lpstr>UNIVERSIDADE FEDERAL DE GOIÁS SISU-2016-1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Wilson Furtado</dc:creator>
  <cp:lastModifiedBy>gisele</cp:lastModifiedBy>
  <cp:revision>156</cp:revision>
  <cp:lastPrinted>2015-01-27T15:50:08Z</cp:lastPrinted>
  <dcterms:created xsi:type="dcterms:W3CDTF">2015-01-27T13:17:59Z</dcterms:created>
  <dcterms:modified xsi:type="dcterms:W3CDTF">2016-02-26T19:50:31Z</dcterms:modified>
</cp:coreProperties>
</file>